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handoutMasterIdLst>
    <p:handoutMasterId r:id="rId18"/>
  </p:handoutMasterIdLst>
  <p:sldIdLst>
    <p:sldId id="335" r:id="rId2"/>
    <p:sldId id="765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5" r:id="rId13"/>
    <p:sldId id="762" r:id="rId14"/>
    <p:sldId id="763" r:id="rId15"/>
    <p:sldId id="764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karin Teeradet" initials="AT" lastIdx="1" clrIdx="0">
    <p:extLst>
      <p:ext uri="{19B8F6BF-5375-455C-9EA6-DF929625EA0E}">
        <p15:presenceInfo xmlns:p15="http://schemas.microsoft.com/office/powerpoint/2012/main" userId="S-1-5-21-3857147287-3525366542-2602332044-183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01859A"/>
    <a:srgbClr val="0070C0"/>
    <a:srgbClr val="2D608F"/>
    <a:srgbClr val="F15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855" autoAdjust="0"/>
  </p:normalViewPr>
  <p:slideViewPr>
    <p:cSldViewPr snapToGrid="0">
      <p:cViewPr varScale="1">
        <p:scale>
          <a:sx n="62" d="100"/>
          <a:sy n="62" d="100"/>
        </p:scale>
        <p:origin x="6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60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93ABF-099A-4EA4-BA20-9BF92BAF3B77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7C346-3FF3-4D15-B82C-3F4CA91745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4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BB7C-5FBF-4D7F-9E4D-CFC9C4C65C18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766A5-23BE-486B-8B47-7ACE1FD79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3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66A5-23BE-486B-8B47-7ACE1FD79A4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2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66A5-23BE-486B-8B47-7ACE1FD79A4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66A5-23BE-486B-8B47-7ACE1FD79A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6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790231" y="0"/>
            <a:ext cx="740177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60860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C5501A0A-36C4-4A1D-8567-889FB23B3D27}" type="datetime1">
              <a:rPr lang="en-US" smtClean="0">
                <a:solidFill>
                  <a:prstClr val="white"/>
                </a:solidFill>
              </a:rPr>
              <a:pPr/>
              <a:t>2/8/2024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60860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©2017 Western Digital Corporation or its affiliates. All rights reserved.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accent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/>
            </a:lvl2pPr>
            <a:lvl3pPr marL="630238" indent="-173038">
              <a:spcBef>
                <a:spcPts val="400"/>
              </a:spcBef>
              <a:defRPr sz="1600"/>
            </a:lvl3pPr>
            <a:lvl4pPr marL="854075" indent="-163513">
              <a:spcBef>
                <a:spcPts val="400"/>
              </a:spcBef>
              <a:defRPr sz="1400"/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60860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8FDD6A8-A22E-4A36-88B8-6C8FC5B2D178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60860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 Confidential.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70730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0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60860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60860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7" y="6570730"/>
            <a:ext cx="1346758" cy="233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60860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930CFB1-1C2B-457B-9542-C2B67E5E42A5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60860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89" r:id="rId2"/>
    <p:sldLayoutId id="2147483790" r:id="rId3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689" y="1849970"/>
            <a:ext cx="11123756" cy="2496175"/>
          </a:xfrm>
        </p:spPr>
        <p:txBody>
          <a:bodyPr/>
          <a:lstStyle/>
          <a:p>
            <a:r>
              <a:rPr lang="en-US" dirty="0"/>
              <a:t>Screw Driving Torque Improvement</a:t>
            </a:r>
            <a:br>
              <a:rPr lang="en-US" altLang="ja-JP" dirty="0"/>
            </a:br>
            <a:br>
              <a:rPr lang="en-US" dirty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9828684" cy="1117600"/>
          </a:xfrm>
        </p:spPr>
        <p:txBody>
          <a:bodyPr/>
          <a:lstStyle/>
          <a:p>
            <a:r>
              <a:rPr lang="en-US" sz="2400" i="0" dirty="0"/>
              <a:t>Sornpet O.</a:t>
            </a:r>
          </a:p>
          <a:p>
            <a:r>
              <a:rPr lang="en-US" altLang="ja-JP" sz="1800" i="0" dirty="0"/>
              <a:t>BPI HDD HVM ME</a:t>
            </a:r>
          </a:p>
          <a:p>
            <a:r>
              <a:rPr lang="en-US" sz="1800" i="0" dirty="0"/>
              <a:t>Nov 22, 2019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D1BF73-CE4A-4232-877E-972DA16DC2B5}" type="datetime1">
              <a:rPr lang="en-US" smtClean="0">
                <a:solidFill>
                  <a:prstClr val="white"/>
                </a:solidFill>
              </a:rPr>
              <a:pPr/>
              <a:t>2/8/2024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©2017 Western Digital Corporation or its affiliates. All rights reserved.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94" y="311607"/>
            <a:ext cx="1094330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6. Hover sensor setting 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ในขณะที่สะกรูร่วงลงมาที่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Hover chamber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สะกระจะมีพฤติกรรมร่วงเลยตำแหน่งเซ็นเซอร์ลงไปเนื่องจาน้ำหนักตัวสะกรูและแรงดึงดูดบวกกับความเร็ว ทำให้โฮเวอร์เซ็นเซอร์กระพริบได้ และหลังจากนั้นสะกรูจะค่อยๆถูก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vacuum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ดูดกลับมาที่ตำแหน่งคงที่ซึ่งเราจะเซ็ตเซ็นเซอร์ไว้ ในบางครั้งจะพบว่าการเซ็ตและล๊อคเซ็นเซอร์ให้แน่นทำให้เซ็นเซอร์ทำงานผิดพลาดเพราะตอนขันเซ็ตสะกรูล๊อคจะทำให้เซ็นเซอร์มันถ่างออกแล้วขันปิดฝาสีฟ้าไม่ได้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10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4" y="2343501"/>
            <a:ext cx="3191705" cy="36311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31226" y="2251294"/>
            <a:ext cx="80329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ขั้นตอนการเซ็ตตำแหน่งเซ็นเซอร์</a:t>
            </a:r>
          </a:p>
          <a:p>
            <a:pPr marL="457200" indent="-457200">
              <a:buAutoNum type="arabicPeriod"/>
            </a:pPr>
            <a:r>
              <a:rPr lang="th-TH" dirty="0"/>
              <a:t>ถอดฝาครอบสีฟ้าออก</a:t>
            </a:r>
          </a:p>
          <a:p>
            <a:pPr marL="457200" indent="-457200">
              <a:buAutoNum type="arabicPeriod"/>
            </a:pPr>
            <a:r>
              <a:rPr lang="th-TH" dirty="0"/>
              <a:t>ใส่เซ็นเซอร์เข้าไปหาตำแหน่งเลเซอร์บีมทั้งตัวรับและตัวส่งตรงกันมาที่สุด สังเกตุจากค่ารี๊ดดิ้งที่ตัวแอมป์เซ็นเซอร์</a:t>
            </a:r>
          </a:p>
          <a:p>
            <a:pPr marL="457200" indent="-457200">
              <a:buAutoNum type="arabicPeriod"/>
            </a:pPr>
            <a:r>
              <a:rPr lang="th-TH" dirty="0"/>
              <a:t>ขันสะกรูล๊อคฝาประกับเซ็นเซอร์ แต่อย่างพึ่งขันอัดจนแน่นเพราะจะทำให้เซ็นเซอร์ถ่างออกทำให้ใส่ฝาสีฟ้าไม่ได้ ขันพอตึงไม่ให้เซ็นเซอร์ขยับหรือถ่าง</a:t>
            </a:r>
          </a:p>
          <a:p>
            <a:pPr marL="457200" indent="-457200">
              <a:buAutoNum type="arabicPeriod"/>
            </a:pPr>
            <a:r>
              <a:rPr lang="th-TH" dirty="0"/>
              <a:t>พอได้ตำแหน่งคร่าวๆแล้วค่อยปิดฝาสีฟ้า</a:t>
            </a:r>
          </a:p>
          <a:p>
            <a:pPr marL="457200" indent="-457200">
              <a:buAutoNum type="arabicPeriod"/>
            </a:pPr>
            <a:r>
              <a:rPr lang="th-TH" dirty="0"/>
              <a:t>กวดเซ็นเซอร์ให้แน่น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48" y="4824772"/>
            <a:ext cx="4837932" cy="17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625" y="106643"/>
            <a:ext cx="115234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7. Confirm force and speed move up/down of driver &amp; Finder 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ใช้ฟอร์ซเกจวัดค่าฟอร์ซของไดร๊เวอร์กับไฟเด้อ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Finder force = 1.5-2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lbf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and Driver force = 4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lbf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จากนั้นลองทำการสั่งให้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Finder and Driver up/down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จะต้องสะมู๊ทไม่ติดขัดและเวลาในการเคลื่อนที่อยู่ระหว่าง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0.4 – 0.6 second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11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16145" y="1444816"/>
            <a:ext cx="5354886" cy="5413184"/>
            <a:chOff x="6616145" y="1330556"/>
            <a:chExt cx="5354886" cy="5413184"/>
          </a:xfrm>
        </p:grpSpPr>
        <p:grpSp>
          <p:nvGrpSpPr>
            <p:cNvPr id="17" name="Group 16"/>
            <p:cNvGrpSpPr/>
            <p:nvPr/>
          </p:nvGrpSpPr>
          <p:grpSpPr>
            <a:xfrm>
              <a:off x="6616145" y="1330556"/>
              <a:ext cx="5354886" cy="5413184"/>
              <a:chOff x="7981521" y="1584947"/>
              <a:chExt cx="5354886" cy="54131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981521" y="1584947"/>
                <a:ext cx="5354886" cy="5268240"/>
                <a:chOff x="6364318" y="1509707"/>
                <a:chExt cx="5354886" cy="526824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64318" y="1509707"/>
                  <a:ext cx="3012607" cy="4736131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8560590" y="6371485"/>
                  <a:ext cx="1818967" cy="406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1.5 – 2 </a:t>
                  </a:r>
                  <a:r>
                    <a:rPr lang="en-US" sz="2000" dirty="0" err="1"/>
                    <a:t>lbf</a:t>
                  </a:r>
                  <a:r>
                    <a:rPr lang="en-US" sz="2000" dirty="0"/>
                    <a:t>.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470074" y="2977585"/>
                  <a:ext cx="2249130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2000" dirty="0"/>
                    <a:t>ถ้า </a:t>
                  </a:r>
                  <a:r>
                    <a:rPr lang="en-US" sz="2000" dirty="0"/>
                    <a:t>force driver </a:t>
                  </a:r>
                  <a:r>
                    <a:rPr lang="th-TH" sz="2000" dirty="0"/>
                    <a:t>ปรับลมต่ำสุดแล้วยังมากกว่า</a:t>
                  </a:r>
                  <a:r>
                    <a:rPr lang="en-US" sz="2000" dirty="0"/>
                    <a:t> 4 </a:t>
                  </a:r>
                  <a:r>
                    <a:rPr lang="en-US" sz="2000" dirty="0" err="1"/>
                    <a:t>lbf</a:t>
                  </a:r>
                  <a:r>
                    <a:rPr lang="en-US" sz="2000" dirty="0"/>
                    <a:t> </a:t>
                  </a:r>
                  <a:r>
                    <a:rPr lang="th-TH" sz="2000" dirty="0"/>
                    <a:t>มีความเป็นไปได้ว่ากระบอกสูบจะเสียให้ทำการเปลี่ยน</a:t>
                  </a:r>
                  <a:endParaRPr lang="en-US" sz="20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7957010" y="3902221"/>
                  <a:ext cx="1818967" cy="406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4 </a:t>
                  </a:r>
                  <a:r>
                    <a:rPr lang="en-US" sz="2000" dirty="0" err="1">
                      <a:solidFill>
                        <a:srgbClr val="FF0000"/>
                      </a:solidFill>
                    </a:rPr>
                    <a:t>lbf</a:t>
                  </a:r>
                  <a:r>
                    <a:rPr lang="en-US" sz="2000" dirty="0"/>
                    <a:t>.</a:t>
                  </a:r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515406" y="6247438"/>
                <a:ext cx="995803" cy="505583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061724" y="2972377"/>
              <a:ext cx="995803" cy="505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89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93717" y="362719"/>
            <a:ext cx="4183883" cy="6198141"/>
            <a:chOff x="6444788" y="362719"/>
            <a:chExt cx="2773881" cy="431883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788" y="362719"/>
              <a:ext cx="2586961" cy="3867285"/>
            </a:xfrm>
            <a:prstGeom prst="ellipse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442558" y="4259077"/>
              <a:ext cx="1776111" cy="4224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New function adjust alignment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03766" y="500242"/>
              <a:ext cx="1776111" cy="25348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New locking concept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7625" y="106643"/>
            <a:ext cx="1152340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8. Confirm alignment by gage and do Z-height calibration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12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274203" y="4537321"/>
            <a:ext cx="397849" cy="141722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91" y="1003114"/>
            <a:ext cx="3957789" cy="5557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7958" y="6133928"/>
            <a:ext cx="235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!!Do not tighten</a:t>
            </a:r>
          </a:p>
        </p:txBody>
      </p:sp>
    </p:spTree>
    <p:extLst>
      <p:ext uri="{BB962C8B-B14F-4D97-AF65-F5344CB8AC3E}">
        <p14:creationId xmlns:p14="http://schemas.microsoft.com/office/powerpoint/2010/main" val="362767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6" y="1293021"/>
            <a:ext cx="10914054" cy="357586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1C06D6-BE5A-434E-B298-440C1313BC90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©2017 Western Digital Corporation or its affiliates. All rights reserved. Confidential.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4320769" y="3593475"/>
            <a:ext cx="816879" cy="439368"/>
          </a:xfrm>
          <a:prstGeom prst="borderCallout1">
            <a:avLst>
              <a:gd name="adj1" fmla="val -86590"/>
              <a:gd name="adj2" fmla="val 16010"/>
              <a:gd name="adj3" fmla="val -14540"/>
              <a:gd name="adj4" fmla="val 353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WW16</a:t>
            </a:r>
            <a:r>
              <a:rPr lang="en-US" sz="1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, BIC1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itle 13"/>
          <p:cNvSpPr>
            <a:spLocks noGrp="1"/>
          </p:cNvSpPr>
          <p:nvPr>
            <p:ph type="title"/>
          </p:nvPr>
        </p:nvSpPr>
        <p:spPr>
          <a:xfrm>
            <a:off x="449513" y="5062210"/>
            <a:ext cx="9634888" cy="624840"/>
          </a:xfrm>
        </p:spPr>
        <p:txBody>
          <a:bodyPr>
            <a:normAutofit fontScale="90000"/>
          </a:bodyPr>
          <a:lstStyle/>
          <a:p>
            <a:r>
              <a:rPr lang="en-US" altLang="ja-JP" sz="24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Palmer 1</a:t>
            </a:r>
            <a:r>
              <a:rPr lang="en-US" altLang="ja-JP" sz="2400" baseline="30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altLang="ja-JP" sz="24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yield improvement </a:t>
            </a:r>
            <a:r>
              <a:rPr lang="en-US" altLang="ja-JP" sz="2400" dirty="0"/>
              <a:t>approx. </a:t>
            </a:r>
            <a:r>
              <a:rPr lang="en-US" sz="2400" dirty="0"/>
              <a:t>5% yield improvement</a:t>
            </a:r>
            <a:br>
              <a:rPr lang="en-US" sz="2400" dirty="0"/>
            </a:br>
            <a:endParaRPr lang="en-US" sz="24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Line Callout 1 22"/>
          <p:cNvSpPr/>
          <p:nvPr/>
        </p:nvSpPr>
        <p:spPr>
          <a:xfrm>
            <a:off x="6802976" y="3241564"/>
            <a:ext cx="1205136" cy="571595"/>
          </a:xfrm>
          <a:prstGeom prst="borderCallout1">
            <a:avLst>
              <a:gd name="adj1" fmla="val -91657"/>
              <a:gd name="adj2" fmla="val -17259"/>
              <a:gd name="adj3" fmla="val 326"/>
              <a:gd name="adj4" fmla="val 347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WW21, BIC2</a:t>
            </a:r>
          </a:p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 all line</a:t>
            </a:r>
            <a:endParaRPr lang="en-US" sz="1200" baseline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Line Callout 1 29"/>
          <p:cNvSpPr/>
          <p:nvPr/>
        </p:nvSpPr>
        <p:spPr>
          <a:xfrm>
            <a:off x="10225981" y="2493397"/>
            <a:ext cx="690314" cy="406821"/>
          </a:xfrm>
          <a:prstGeom prst="borderCallout1">
            <a:avLst>
              <a:gd name="adj1" fmla="val -101630"/>
              <a:gd name="adj2" fmla="val -12011"/>
              <a:gd name="adj3" fmla="val 326"/>
              <a:gd name="adj4" fmla="val 3479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BIC 3</a:t>
            </a:r>
          </a:p>
        </p:txBody>
      </p:sp>
      <p:sp>
        <p:nvSpPr>
          <p:cNvPr id="31" name="Line Callout 1 30"/>
          <p:cNvSpPr/>
          <p:nvPr/>
        </p:nvSpPr>
        <p:spPr>
          <a:xfrm>
            <a:off x="5521944" y="3372490"/>
            <a:ext cx="963017" cy="444387"/>
          </a:xfrm>
          <a:prstGeom prst="borderCallout1">
            <a:avLst>
              <a:gd name="adj1" fmla="val -117885"/>
              <a:gd name="adj2" fmla="val 64517"/>
              <a:gd name="adj3" fmla="val -6060"/>
              <a:gd name="adj4" fmla="val 46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WW19</a:t>
            </a:r>
            <a:r>
              <a:rPr lang="en-US" sz="1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, Start BIC2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1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1C06D6-BE5A-434E-B298-440C1313BC90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©2017 Western Digital Corporation or its affiliates. All rights reserved. Confidential.</a:t>
            </a:r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286327" y="4961912"/>
            <a:ext cx="9634888" cy="624840"/>
          </a:xfrm>
        </p:spPr>
        <p:txBody>
          <a:bodyPr>
            <a:normAutofit fontScale="90000"/>
          </a:bodyPr>
          <a:lstStyle/>
          <a:p>
            <a:r>
              <a:rPr lang="en-US" altLang="ja-JP" sz="2400" dirty="0"/>
              <a:t>Corvette 1</a:t>
            </a:r>
            <a:r>
              <a:rPr lang="en-US" altLang="ja-JP" sz="2400" baseline="30000" dirty="0"/>
              <a:t>st</a:t>
            </a:r>
            <a:r>
              <a:rPr lang="en-US" altLang="ja-JP" sz="2400" dirty="0"/>
              <a:t> yield improvement (Prime) approx. </a:t>
            </a:r>
            <a:r>
              <a:rPr lang="en-US" sz="2400" dirty="0"/>
              <a:t>5% yield improvement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91639" y="3765818"/>
            <a:ext cx="306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WW01: 2nd line start learning 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WW06: 3th line start learning 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WW08: 2nd line full learning 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WW08: Golden line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WW13: 3th line full learning 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7" y="784593"/>
            <a:ext cx="11702763" cy="40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5" y="719938"/>
            <a:ext cx="11496744" cy="41883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1C06D6-BE5A-434E-B298-440C1313BC90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©2017 Western Digital Corporation or its affiliates. All rights reserved. Confidential.</a:t>
            </a:r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519765" y="5070764"/>
            <a:ext cx="11071871" cy="847025"/>
          </a:xfrm>
        </p:spPr>
        <p:txBody>
          <a:bodyPr>
            <a:normAutofit fontScale="90000"/>
          </a:bodyPr>
          <a:lstStyle/>
          <a:p>
            <a:r>
              <a:rPr lang="en-US" altLang="ja-JP" sz="2700" dirty="0" err="1"/>
              <a:t>HubLT</a:t>
            </a:r>
            <a:r>
              <a:rPr lang="en-US" altLang="ja-JP" sz="2700" dirty="0"/>
              <a:t> 1</a:t>
            </a:r>
            <a:r>
              <a:rPr lang="en-US" altLang="ja-JP" sz="2700" baseline="30000" dirty="0"/>
              <a:t>st</a:t>
            </a:r>
            <a:r>
              <a:rPr lang="en-US" altLang="ja-JP" sz="2700" dirty="0"/>
              <a:t> yield improvement (Prime) approx. </a:t>
            </a:r>
            <a:r>
              <a:rPr lang="en-US" sz="2700" dirty="0"/>
              <a:t>5% yield improvement</a:t>
            </a:r>
            <a:br>
              <a:rPr lang="en-US" dirty="0"/>
            </a:b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2521526" y="4027584"/>
            <a:ext cx="816879" cy="439368"/>
          </a:xfrm>
          <a:prstGeom prst="borderCallout1">
            <a:avLst>
              <a:gd name="adj1" fmla="val -86590"/>
              <a:gd name="adj2" fmla="val 16010"/>
              <a:gd name="adj3" fmla="val -14540"/>
              <a:gd name="adj4" fmla="val 353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WW12</a:t>
            </a:r>
            <a:r>
              <a:rPr lang="en-US" sz="1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, BIC1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10339380" y="2290197"/>
            <a:ext cx="690314" cy="406821"/>
          </a:xfrm>
          <a:prstGeom prst="borderCallout1">
            <a:avLst>
              <a:gd name="adj1" fmla="val -101630"/>
              <a:gd name="adj2" fmla="val -12011"/>
              <a:gd name="adj3" fmla="val 326"/>
              <a:gd name="adj4" fmla="val 3479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BIC 3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4374192" y="2814095"/>
            <a:ext cx="963017" cy="444387"/>
          </a:xfrm>
          <a:prstGeom prst="borderCallout1">
            <a:avLst>
              <a:gd name="adj1" fmla="val -117885"/>
              <a:gd name="adj2" fmla="val 64517"/>
              <a:gd name="adj3" fmla="val -6060"/>
              <a:gd name="adj4" fmla="val 46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WW19</a:t>
            </a:r>
            <a:r>
              <a:rPr lang="en-US" sz="1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, Start BIC2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3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94" y="311607"/>
            <a:ext cx="109433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1. Driver bit up 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gage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ในการเซ็ต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จุดประสงค์เพื่อเซ็ตให้บิตพ้นจากทางลงของสะกรู และไม่สูงเกินไปจนหลุดจาก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Turcite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bush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เพราะจะทำให้ลม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leak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3382" y="1648553"/>
            <a:ext cx="11307098" cy="3706762"/>
            <a:chOff x="658762" y="1543664"/>
            <a:chExt cx="8829367" cy="28256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727" y="1543664"/>
              <a:ext cx="2610213" cy="28256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86415" y="1881423"/>
              <a:ext cx="41017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Driver retract bit </a:t>
              </a:r>
              <a:r>
                <a:rPr lang="th-TH" dirty="0"/>
                <a:t>ต้องไม่ต่ำมาขวางทางลงของสะกรู และต้องไม่สูงจนหลุดจาก </a:t>
              </a:r>
              <a:r>
                <a:rPr lang="en-US" sz="1600" dirty="0" err="1"/>
                <a:t>turcite</a:t>
              </a:r>
              <a:r>
                <a:rPr lang="en-US" sz="1600" dirty="0"/>
                <a:t> bush </a:t>
              </a:r>
              <a:r>
                <a:rPr lang="th-TH" sz="1600" dirty="0"/>
                <a:t>เพราะจะทำให้ </a:t>
              </a:r>
              <a:r>
                <a:rPr lang="en-US" sz="1600" dirty="0"/>
                <a:t>Vacuum leak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3559277" y="2536723"/>
              <a:ext cx="1827138" cy="89473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019540" y="2330245"/>
              <a:ext cx="1372589" cy="48178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8762" y="2081478"/>
              <a:ext cx="1602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Turcite</a:t>
              </a:r>
              <a:r>
                <a:rPr lang="en-US" sz="1600" dirty="0"/>
                <a:t> bush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5406" y="2833458"/>
              <a:ext cx="1602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ทางลงสะกรู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019540" y="3097398"/>
              <a:ext cx="1418643" cy="35010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63" y="3776522"/>
            <a:ext cx="3212926" cy="229572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422780" y="5065769"/>
            <a:ext cx="263676" cy="1815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498174" y="4893563"/>
            <a:ext cx="119029" cy="45949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84730" y="4998348"/>
            <a:ext cx="916274" cy="28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3.9 mm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449227" y="3395669"/>
            <a:ext cx="2446254" cy="1471031"/>
            <a:chOff x="9449227" y="3395669"/>
            <a:chExt cx="2446254" cy="14710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9227" y="3395669"/>
              <a:ext cx="2446254" cy="147103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45445" y="3504726"/>
              <a:ext cx="2058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Protrusion 0.6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94" y="311607"/>
            <a:ext cx="109433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2. Driver bit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down 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gage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ในการเซ็ต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จุดประสงค์เพื่อให้มั่นใจว่าตอน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driver down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บิตจะกดหัวสะกรูประมาณ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0.5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มม ให้พอเห็นว่าแค่สะกรูขยับเพื่อประโยชน์ในตอน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screw engagement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แต่จะไม่ให้มันกดลงมาต่ำจนมากเกินเพราะจะทำให้สะกรูร่วง หรือเมื่อสะกรูกดต่ำเกินจะทำให้ตอนขันสะกรู สะกรูจะตั้งตัวให้ตรงไม่ทัน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3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51583" y="2012732"/>
            <a:ext cx="9166625" cy="3706762"/>
            <a:chOff x="2261727" y="1543664"/>
            <a:chExt cx="7157937" cy="28256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727" y="1543664"/>
              <a:ext cx="2610213" cy="28256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17950" y="2230508"/>
              <a:ext cx="4101714" cy="351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Driver</a:t>
              </a:r>
              <a:r>
                <a:rPr lang="th-TH" sz="1400" b="1" dirty="0"/>
                <a:t> </a:t>
              </a:r>
              <a:r>
                <a:rPr lang="en-US" sz="1400" b="1" dirty="0"/>
                <a:t>extend bit </a:t>
              </a:r>
              <a:r>
                <a:rPr lang="th-TH" dirty="0"/>
                <a:t>ต้องกดสะกรูแค่พอขยับ</a:t>
              </a:r>
              <a:endParaRPr lang="en-US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3559277" y="2536723"/>
              <a:ext cx="1827138" cy="89473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130640" y="3188535"/>
            <a:ext cx="4764247" cy="3208055"/>
            <a:chOff x="7303943" y="2913737"/>
            <a:chExt cx="4764247" cy="32080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050" y="2913737"/>
              <a:ext cx="3166140" cy="32080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03943" y="4404852"/>
              <a:ext cx="273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Driver bit up/down gage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4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94" y="311607"/>
            <a:ext cx="1094330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3. Screw straight finder down set up: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visual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ในการตรวจสอบ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จุดประสงค์เพื่อให้มั่นใจว่าเมื่อทำการ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spin driver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แล้ว สะกรูจะยังตั้งตรงและไม่ควง ด้วยการสั่งให้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driver down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แล้วทำการ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spin driver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ส่องดูด้านล่าง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finder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สังเกตุว่าสะกรูต้องตั้งตรงละหมุนแบบไม่ควง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4. Screw straight finder set up: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visual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ในการตรวจสอบ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จุดประสงค์เพื่อให้มั่นใจว่าเมื่อทำการ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spin driver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ในขณะที่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Finder move up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สะกรูจะยังตั้งตรงและไม่ควง ด้วยการสั่งให้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driver down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แล้วทำการ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spin driver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ส่องดูด้านล่าง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finder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ค่อยๆยก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Finder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ขึ้น สังเกตุว่าสะกรูต้องตั้งตรงละหมุนแบบไม่ควง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85" y="3619892"/>
            <a:ext cx="2638766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94" y="311607"/>
            <a:ext cx="109433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5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578" y="887122"/>
            <a:ext cx="7621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หมายเหตุ </a:t>
            </a:r>
            <a:r>
              <a:rPr lang="th-TH" dirty="0"/>
              <a:t>หากพบว่าสะกรูหมุนควงและไม่ตั้งตรง ในขั้นตอนที่ </a:t>
            </a:r>
            <a:r>
              <a:rPr lang="en-US" dirty="0"/>
              <a:t>3 </a:t>
            </a:r>
            <a:r>
              <a:rPr lang="th-TH" dirty="0"/>
              <a:t>และ </a:t>
            </a:r>
            <a:r>
              <a:rPr lang="en-US" dirty="0"/>
              <a:t>4 </a:t>
            </a:r>
            <a:r>
              <a:rPr lang="th-TH" dirty="0"/>
              <a:t>ให้ตรวจสอบ</a:t>
            </a:r>
          </a:p>
          <a:p>
            <a:endParaRPr lang="th-TH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93749" y="1569092"/>
            <a:ext cx="6267081" cy="2773760"/>
            <a:chOff x="5437239" y="3673195"/>
            <a:chExt cx="6267081" cy="27737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7239" y="3673195"/>
              <a:ext cx="2688326" cy="277376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662219" y="3932903"/>
              <a:ext cx="30421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Holder bit </a:t>
              </a:r>
              <a:r>
                <a:rPr lang="th-TH" sz="2000" dirty="0"/>
                <a:t>ไม่หลวม</a:t>
              </a:r>
              <a:r>
                <a:rPr lang="en-US" sz="2000" dirty="0"/>
                <a:t> </a:t>
              </a:r>
              <a:r>
                <a:rPr lang="th-TH" sz="2000" dirty="0"/>
                <a:t>ใส่บิตเข้าไปแล้วโยกบิตไปมาซ้ายขวาได้นิดหน่อย 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6794091" y="4286846"/>
              <a:ext cx="1868128" cy="8710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662219" y="4724548"/>
              <a:ext cx="3042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Bit </a:t>
              </a:r>
              <a:r>
                <a:rPr lang="th-TH" sz="2000" dirty="0"/>
                <a:t>ตรงกลิงบนพื้นเรียบแล้วไม่พบว่างอ 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6781402" y="4924603"/>
              <a:ext cx="1880817" cy="56257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93749" y="4869659"/>
            <a:ext cx="3398145" cy="1323439"/>
            <a:chOff x="8227833" y="5334927"/>
            <a:chExt cx="3398145" cy="132343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7833" y="5346265"/>
              <a:ext cx="1778549" cy="129017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166240" y="5334927"/>
              <a:ext cx="14597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Bit sleeve </a:t>
              </a:r>
              <a:r>
                <a:rPr lang="th-TH" sz="2000" dirty="0"/>
                <a:t>หรือปลอกบิตกับตัวบิตต้องร่วมศูนย์กัน</a:t>
              </a:r>
              <a:endParaRPr lang="en-US" sz="2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9469729" y="5674805"/>
              <a:ext cx="713540" cy="5686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396606" y="3269593"/>
            <a:ext cx="5795394" cy="3200033"/>
            <a:chOff x="6396606" y="3269593"/>
            <a:chExt cx="5795394" cy="32000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606" y="3269593"/>
              <a:ext cx="3008905" cy="32000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53600" y="3478365"/>
              <a:ext cx="24384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Finder </a:t>
              </a:r>
              <a:r>
                <a:rPr lang="th-TH" sz="2000" dirty="0"/>
                <a:t>กับ </a:t>
              </a:r>
              <a:r>
                <a:rPr lang="en-US" sz="2000" dirty="0"/>
                <a:t>Driver bit </a:t>
              </a:r>
              <a:r>
                <a:rPr lang="th-TH" sz="2000" dirty="0"/>
                <a:t>ต้องร่วมศูนย์ ตรวจสอบด้วยการยก </a:t>
              </a:r>
              <a:r>
                <a:rPr lang="en-US" sz="2000" dirty="0"/>
                <a:t>Finder </a:t>
              </a:r>
              <a:r>
                <a:rPr lang="th-TH" sz="2000" dirty="0"/>
                <a:t>ขึ้นลงแล้วต้องสมู๊ท ไม่ติดขัด หรือลอง</a:t>
              </a:r>
              <a:r>
                <a:rPr lang="en-US" sz="2000" dirty="0"/>
                <a:t>Spin driver </a:t>
              </a:r>
              <a:r>
                <a:rPr lang="th-TH" sz="2000" dirty="0"/>
                <a:t>แล้ว</a:t>
              </a:r>
              <a:r>
                <a:rPr lang="en-US" sz="2000" dirty="0"/>
                <a:t> </a:t>
              </a:r>
              <a:r>
                <a:rPr lang="en-US" sz="2000" dirty="0" err="1"/>
                <a:t>pd</a:t>
              </a:r>
              <a:r>
                <a:rPr lang="en-US" sz="2000" dirty="0"/>
                <a:t> </a:t>
              </a:r>
              <a:r>
                <a:rPr lang="th-TH" sz="2000" dirty="0"/>
                <a:t>รืกำพ ขึ้นลง ดู</a:t>
              </a:r>
              <a:r>
                <a:rPr lang="en-US" sz="2000" dirty="0"/>
                <a:t> torque </a:t>
              </a:r>
              <a:r>
                <a:rPr lang="th-TH" sz="2000" dirty="0"/>
                <a:t>ที่เกิดต้องน้อยกว่า </a:t>
              </a:r>
              <a:r>
                <a:rPr lang="en-US" sz="2000" dirty="0"/>
                <a:t>0.05lbf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7901058" y="3740471"/>
              <a:ext cx="1927124" cy="60238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7974800" y="4944987"/>
              <a:ext cx="1927124" cy="60238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35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9096" y="151779"/>
            <a:ext cx="10943304" cy="505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 ( Screw flip)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5. Screw travel smooth :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ใช้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reamer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 ในการตรวจสอบ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ุดประสงค์เพื่อให้มั่นใจว่าขณะที่สะกรูไหลมาตามท่อต้องไม่สะดุดกับรอยต่อใดๆซึ่งจะเป็นสาเหตุของสะกรู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6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1496" y="1632534"/>
            <a:ext cx="5217422" cy="4143552"/>
            <a:chOff x="1175418" y="1828800"/>
            <a:chExt cx="5217422" cy="4143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418" y="1828800"/>
              <a:ext cx="2368494" cy="414355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4027" y="4074565"/>
              <a:ext cx="2648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รอยต่อระหว่างท่อกับหางปลาไหลต้องเรียบ ไม่งอ ไม่ปูดโปน ไม่มีเศษขุยของท่อ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998839" y="4493342"/>
              <a:ext cx="786580" cy="46451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2797024" y="4307504"/>
              <a:ext cx="1033620" cy="5759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757332" y="2396559"/>
              <a:ext cx="1073312" cy="17251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723022" y="1120692"/>
            <a:ext cx="4737458" cy="3427227"/>
            <a:chOff x="6844942" y="1338627"/>
            <a:chExt cx="4737458" cy="34272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942" y="1875276"/>
              <a:ext cx="2237194" cy="22280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973371" y="3986806"/>
              <a:ext cx="187403" cy="779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9113484">
              <a:off x="7171741" y="1338627"/>
              <a:ext cx="170662" cy="8240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18653" y="1882423"/>
              <a:ext cx="22637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Reamer </a:t>
              </a:r>
              <a:r>
                <a:rPr lang="th-TH" sz="2000" dirty="0"/>
                <a:t>ขนาด </a:t>
              </a:r>
              <a:r>
                <a:rPr lang="en-US" sz="2000" dirty="0"/>
                <a:t>3.9 </a:t>
              </a:r>
              <a:r>
                <a:rPr lang="th-TH" sz="2000" dirty="0"/>
                <a:t>มม</a:t>
              </a:r>
              <a:r>
                <a:rPr lang="en-US" sz="2000" dirty="0"/>
                <a:t>.</a:t>
              </a:r>
              <a:r>
                <a:rPr lang="th-TH" sz="2000" dirty="0"/>
                <a:t> สอดเข้าไปแล้วหมุนปั่นดูต้องไม่รู้สึกสะดุดหรือติดขัด</a:t>
              </a:r>
              <a:endParaRPr lang="en-US" sz="2000" dirty="0"/>
            </a:p>
          </p:txBody>
        </p:sp>
        <p:cxnSp>
          <p:nvCxnSpPr>
            <p:cNvPr id="22" name="Straight Arrow Connector 21"/>
            <p:cNvCxnSpPr>
              <a:endCxn id="19" idx="1"/>
            </p:cNvCxnSpPr>
            <p:nvPr/>
          </p:nvCxnSpPr>
          <p:spPr>
            <a:xfrm flipH="1" flipV="1">
              <a:off x="7332339" y="1710441"/>
              <a:ext cx="1986314" cy="28550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8160774" y="2777673"/>
              <a:ext cx="1238865" cy="153428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879696" y="4429929"/>
            <a:ext cx="7453168" cy="2193039"/>
            <a:chOff x="5432989" y="4459261"/>
            <a:chExt cx="7453168" cy="21930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9082136" y="5546173"/>
              <a:ext cx="1735630" cy="109755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9293" y="4980695"/>
              <a:ext cx="1842962" cy="16716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432989" y="5328861"/>
              <a:ext cx="18159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ด้านบนขอบของหางปลาไหลต้องบางเวลายัดเข้าไปในท่อแล้วไม่เป็นสะเต็ป</a:t>
              </a:r>
              <a:endParaRPr lang="en-US" sz="20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15378" y="5546173"/>
              <a:ext cx="636047" cy="29554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34412" y="4459261"/>
              <a:ext cx="3351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ด้านล่างของหางปลาไหล </a:t>
              </a:r>
              <a:r>
                <a:rPr lang="en-US" sz="2000" dirty="0"/>
                <a:t>inner </a:t>
              </a:r>
              <a:r>
                <a:rPr lang="th-TH" sz="2000" dirty="0"/>
                <a:t>และ </a:t>
              </a:r>
              <a:r>
                <a:rPr lang="en-US" sz="2000" dirty="0"/>
                <a:t>outer dimeter </a:t>
              </a:r>
              <a:r>
                <a:rPr lang="th-TH" sz="2000" dirty="0"/>
                <a:t>ต้องร่วมศูนย์กัน</a:t>
              </a:r>
              <a:endParaRPr lang="en-US" sz="20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10267650" y="5107960"/>
              <a:ext cx="409978" cy="76937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9755786" y="5107960"/>
              <a:ext cx="116943" cy="75859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9652150" y="5104352"/>
            <a:ext cx="1810098" cy="1446494"/>
            <a:chOff x="9514441" y="5094339"/>
            <a:chExt cx="1810098" cy="14464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4441" y="5094339"/>
              <a:ext cx="1810098" cy="1446494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0008606" y="5651963"/>
              <a:ext cx="263676" cy="181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0084000" y="5479757"/>
              <a:ext cx="119029" cy="45949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270556" y="5584542"/>
              <a:ext cx="916274" cy="28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3.9 mm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042147" y="1440568"/>
            <a:ext cx="3613227" cy="2543238"/>
            <a:chOff x="3042147" y="1440568"/>
            <a:chExt cx="3613227" cy="254323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3071" y="2364350"/>
              <a:ext cx="2179914" cy="161945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4251582">
              <a:off x="3061249" y="2355223"/>
              <a:ext cx="1037295" cy="73391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042147" y="1440568"/>
              <a:ext cx="36132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ท่อใหม่ต้องทำความสะอาดด้วย </a:t>
              </a:r>
              <a:r>
                <a:rPr lang="en-US" sz="2000" dirty="0" err="1"/>
                <a:t>ipa</a:t>
              </a:r>
              <a:r>
                <a:rPr lang="en-US" sz="2000" dirty="0"/>
                <a:t> </a:t>
              </a:r>
              <a:r>
                <a:rPr lang="th-TH" sz="2000" dirty="0"/>
                <a:t>และลมเป่า</a:t>
              </a:r>
            </a:p>
            <a:p>
              <a:r>
                <a:rPr lang="th-TH" sz="2000" dirty="0"/>
                <a:t>ใช้คีมปากจิ้งจกถ่างปากท่อให้กว้าง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69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332" y="120787"/>
            <a:ext cx="10943304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ท่อทางลงสะ</a:t>
            </a:r>
            <a:r>
              <a:rPr lang="th-TH" sz="1800" b="1">
                <a:latin typeface="Arial" panose="020B0604020202020204" pitchFamily="34" charset="0"/>
                <a:cs typeface="Arial" panose="020B0604020202020204" pitchFamily="34" charset="0"/>
              </a:rPr>
              <a:t>กรู ใหควร</a:t>
            </a:r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จะให้ตรงมากที่สุด ต้องไม่โค้งงอทำให้เกิดสะกรุชนผนังท่อ เพื่อป้องกันการฟลิป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7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10" y="1499521"/>
            <a:ext cx="10491460" cy="48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332" y="120787"/>
            <a:ext cx="109433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ลักษณะการเกิดสะกรู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flip :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8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54844" y="1216266"/>
            <a:ext cx="3185117" cy="5125423"/>
            <a:chOff x="571618" y="1265427"/>
            <a:chExt cx="3185117" cy="5125423"/>
          </a:xfrm>
        </p:grpSpPr>
        <p:grpSp>
          <p:nvGrpSpPr>
            <p:cNvPr id="9" name="Group 8"/>
            <p:cNvGrpSpPr/>
            <p:nvPr/>
          </p:nvGrpSpPr>
          <p:grpSpPr>
            <a:xfrm>
              <a:off x="571618" y="2188003"/>
              <a:ext cx="3185117" cy="4202847"/>
              <a:chOff x="4434882" y="1909219"/>
              <a:chExt cx="3185117" cy="420284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4882" y="1909219"/>
                <a:ext cx="3185117" cy="420284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757533">
                <a:off x="4728099" y="1977298"/>
                <a:ext cx="390308" cy="45039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757533">
                <a:off x="5183470" y="2795734"/>
                <a:ext cx="390308" cy="450399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757533">
                <a:off x="5879616" y="4104182"/>
                <a:ext cx="390308" cy="4503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0310" y="5069508"/>
                <a:ext cx="333672" cy="450399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95145" y="1265427"/>
              <a:ext cx="31380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สะกรูไหลตามท่อที่สะมู๊ท ไม่ชนขอบรอยต่อ โอกาส </a:t>
              </a:r>
              <a:r>
                <a:rPr lang="en-US" dirty="0"/>
                <a:t>flip </a:t>
              </a:r>
              <a:r>
                <a:rPr lang="th-TH" dirty="0"/>
                <a:t>จะน้อย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213109" y="1216266"/>
            <a:ext cx="3597213" cy="5228460"/>
            <a:chOff x="7863267" y="1332400"/>
            <a:chExt cx="3597213" cy="5228460"/>
          </a:xfrm>
        </p:grpSpPr>
        <p:grpSp>
          <p:nvGrpSpPr>
            <p:cNvPr id="14" name="Group 13"/>
            <p:cNvGrpSpPr/>
            <p:nvPr/>
          </p:nvGrpSpPr>
          <p:grpSpPr>
            <a:xfrm>
              <a:off x="7964268" y="2358013"/>
              <a:ext cx="3496212" cy="4202847"/>
              <a:chOff x="7060095" y="1987875"/>
              <a:chExt cx="3496212" cy="4202847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60095" y="1987875"/>
                <a:ext cx="3496212" cy="4202847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840392">
                <a:off x="7350639" y="2046221"/>
                <a:ext cx="428430" cy="45039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632454">
                <a:off x="7745857" y="2618068"/>
                <a:ext cx="428430" cy="473222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473621">
                <a:off x="8700487" y="4249813"/>
                <a:ext cx="428430" cy="450399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8699625" y="5373365"/>
                <a:ext cx="430154" cy="450399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39145">
                <a:off x="8125349" y="3339881"/>
                <a:ext cx="428430" cy="473222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7863267" y="1332400"/>
              <a:ext cx="2661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/>
                <a:t>สะกรูไหลตามท่อที่สะดุดขอบรอยต่อ โอกาส </a:t>
              </a:r>
              <a:r>
                <a:rPr lang="en-US" dirty="0"/>
                <a:t>flip </a:t>
              </a:r>
              <a:r>
                <a:rPr lang="th-TH" dirty="0"/>
                <a:t>จะมาก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77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332" y="120787"/>
            <a:ext cx="109433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 : BIC Mechanical setup</a:t>
            </a:r>
            <a:endParaRPr lang="th-T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h-TH" sz="1800" b="1" dirty="0">
                <a:latin typeface="Arial" panose="020B0604020202020204" pitchFamily="34" charset="0"/>
                <a:cs typeface="Arial" panose="020B0604020202020204" pitchFamily="34" charset="0"/>
              </a:rPr>
              <a:t>ลักษณะการเกิดสะกรู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flip :</a:t>
            </a: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66785" lvl="1" indent="-457200">
              <a:buFont typeface="+mj-lt"/>
              <a:buAutoNum type="arabicPeriod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6370" lvl="2" indent="-4572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B2E35-ECDA-4382-B88A-DE2F63FD11FE}" type="datetime1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2/8/2024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srgbClr val="7E7E7E">
                    <a:lumMod val="50000"/>
                  </a:srgbClr>
                </a:solidFill>
              </a:rPr>
              <a:pPr/>
              <a:t>9</a:t>
            </a:fld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7E7E7E">
                    <a:lumMod val="50000"/>
                  </a:srgbClr>
                </a:solidFill>
              </a:rPr>
              <a:t>©2017 Western Digital Corporation or its affiliates. All rights reserved.</a:t>
            </a:r>
            <a:endParaRPr lang="en-US" dirty="0">
              <a:solidFill>
                <a:srgbClr val="7E7E7E">
                  <a:lumMod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5" y="2368205"/>
            <a:ext cx="5436524" cy="4145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332" y="1002890"/>
            <a:ext cx="547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Spotfire</a:t>
            </a:r>
            <a:r>
              <a:rPr lang="en-US" sz="2000" dirty="0"/>
              <a:t> </a:t>
            </a:r>
            <a:r>
              <a:rPr lang="en-US" sz="2000" dirty="0" err="1"/>
              <a:t>Analysys</a:t>
            </a:r>
            <a:r>
              <a:rPr lang="en-US" sz="2000" dirty="0"/>
              <a:t> </a:t>
            </a:r>
            <a:r>
              <a:rPr lang="en-US" dirty="0"/>
              <a:t>: </a:t>
            </a:r>
            <a:r>
              <a:rPr lang="th-TH" dirty="0"/>
              <a:t>ถ้ากราฟโชว์เอ็นโค๊ดเด้อมากกว่า </a:t>
            </a:r>
            <a:r>
              <a:rPr lang="en-US" dirty="0"/>
              <a:t>1 mm, step4 angle </a:t>
            </a:r>
            <a:r>
              <a:rPr lang="th-TH" dirty="0"/>
              <a:t>สูงสุด และไม่ได้ค่าทอร์ค นั่นคือสะกรู </a:t>
            </a:r>
            <a:r>
              <a:rPr lang="en-US" dirty="0"/>
              <a:t>flip</a:t>
            </a:r>
          </a:p>
        </p:txBody>
      </p:sp>
      <p:pic>
        <p:nvPicPr>
          <p:cNvPr id="1026" name="Picture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70" y="2368205"/>
            <a:ext cx="5740568" cy="412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96464" y="3027745"/>
            <a:ext cx="166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332" y="4411369"/>
            <a:ext cx="223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Step4 Angle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94776" y="5264376"/>
            <a:ext cx="200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Step4 torque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4035" y="857538"/>
            <a:ext cx="5471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Spotfire</a:t>
            </a:r>
            <a:r>
              <a:rPr lang="en-US" sz="2000" dirty="0"/>
              <a:t> </a:t>
            </a:r>
            <a:r>
              <a:rPr lang="en-US" sz="2000" dirty="0" err="1"/>
              <a:t>Analysys</a:t>
            </a:r>
            <a:r>
              <a:rPr lang="en-US" sz="2000" dirty="0"/>
              <a:t> </a:t>
            </a:r>
            <a:r>
              <a:rPr lang="en-US" dirty="0"/>
              <a:t>: </a:t>
            </a:r>
            <a:r>
              <a:rPr lang="th-TH" dirty="0"/>
              <a:t>ถ้ากราฟโชว์เอ็นติดลบ</a:t>
            </a:r>
            <a:r>
              <a:rPr lang="en-US" dirty="0"/>
              <a:t>, step4 angle </a:t>
            </a:r>
            <a:r>
              <a:rPr lang="th-TH" dirty="0"/>
              <a:t>สูงสุด และไม่ได้ค่าทอร์ค นั่นคือสะกรู </a:t>
            </a:r>
            <a:r>
              <a:rPr lang="en-US" dirty="0"/>
              <a:t>missing torque </a:t>
            </a:r>
            <a:r>
              <a:rPr lang="th-TH" dirty="0"/>
              <a:t>ว่าวจั่วลม สะกรูอาจดร๊อปหรือโฮเวอร์เซ็นเซอร์ออนค้าง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0"/>
  <p:tag name="SAFEMARGIN" val="0"/>
  <p:tag name="VERTICALOFFSET" val="0"/>
  <p:tag name="HORIZONTALOFFSET" val="0"/>
  <p:tag name="CUSTOMNAME" val="%f_Resized"/>
  <p:tag name="NAMEOPTION" val="RESIZED_LAST"/>
</p:tagLst>
</file>

<file path=ppt/theme/theme1.xml><?xml version="1.0" encoding="utf-8"?>
<a:theme xmlns:a="http://schemas.openxmlformats.org/drawingml/2006/main" name="3_Common to all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template_16x9_White_NEW_Non-Conf_jn4.potx" id="{55EA6BB3-F6B3-4B6B-9833-A523B08FE8A2}" vid="{5375D303-5157-4ADA-A8F5-A00E964A58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61c8803-16f3-4c35-9b17-6f65f441df86}" enabled="0" method="" siteId="{b61c8803-16f3-4c35-9b17-6f65f441df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12159</TotalTime>
  <Words>1381</Words>
  <Application>Microsoft Office PowerPoint</Application>
  <PresentationFormat>Widescreen</PresentationFormat>
  <Paragraphs>240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Verdana</vt:lpstr>
      <vt:lpstr>3_Common to all - White</vt:lpstr>
      <vt:lpstr>Screw Driving Torque Improvement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Palmer 1st yield improvement approx. 5% yield improvement </vt:lpstr>
      <vt:lpstr>Corvette 1st yield improvement (Prime) approx. 5% yield improvement </vt:lpstr>
      <vt:lpstr>HubLT 1st yield improvement (Prime) approx. 5% yield improvement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and Delete this Slide</dc:title>
  <dc:creator>David Bagaoisan</dc:creator>
  <cp:lastModifiedBy>Jatuporn Aiamjaroensak</cp:lastModifiedBy>
  <cp:revision>2142</cp:revision>
  <dcterms:created xsi:type="dcterms:W3CDTF">2017-02-08T00:37:02Z</dcterms:created>
  <dcterms:modified xsi:type="dcterms:W3CDTF">2024-02-08T09:17:52Z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5981004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D6.0.5</vt:lpwstr>
  </property>
</Properties>
</file>